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
  </p:notesMasterIdLst>
  <p:sldIdLst>
    <p:sldId id="261" r:id="rId2"/>
    <p:sldId id="258" r:id="rId3"/>
    <p:sldId id="262" r:id="rId4"/>
    <p:sldId id="260"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822" autoAdjust="0"/>
  </p:normalViewPr>
  <p:slideViewPr>
    <p:cSldViewPr>
      <p:cViewPr>
        <p:scale>
          <a:sx n="80" d="100"/>
          <a:sy n="80" d="100"/>
        </p:scale>
        <p:origin x="-1674"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BC27AE-9B00-4B33-BE30-CD77B0166738}" type="datetimeFigureOut">
              <a:rPr lang="el-GR" smtClean="0"/>
              <a:pPr/>
              <a:t>18/12/2021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DC49F-3277-4602-806F-7A82AB121714}"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4BDC49F-3277-4602-806F-7A82AB121714}"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BDF0D410-6516-4F0C-9961-A9622A04178A}" type="datetimeFigureOut">
              <a:rPr lang="el-GR" smtClean="0"/>
              <a:pPr/>
              <a:t>18/12/2021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32E640-B500-42C3-B098-B07C9F80A31F}"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DF0D410-6516-4F0C-9961-A9622A04178A}" type="datetimeFigureOut">
              <a:rPr lang="el-GR" smtClean="0"/>
              <a:pPr/>
              <a:t>18/12/2021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232E640-B500-42C3-B098-B07C9F80A31F}"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B232E640-B500-42C3-B098-B07C9F80A31F}"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DF0D410-6516-4F0C-9961-A9622A04178A}" type="datetimeFigureOut">
              <a:rPr lang="el-GR" smtClean="0"/>
              <a:pPr/>
              <a:t>18/12/2021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BDF0D410-6516-4F0C-9961-A9622A04178A}" type="datetimeFigureOut">
              <a:rPr lang="el-GR" smtClean="0"/>
              <a:pPr/>
              <a:t>18/12/2021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B232E640-B500-42C3-B098-B07C9F80A31F}"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BDF0D410-6516-4F0C-9961-A9622A04178A}" type="datetimeFigureOut">
              <a:rPr lang="el-GR" smtClean="0"/>
              <a:pPr/>
              <a:t>18/12/2021</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32E640-B500-42C3-B098-B07C9F80A31F}"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BDF0D410-6516-4F0C-9961-A9622A04178A}" type="datetimeFigureOut">
              <a:rPr lang="el-GR" smtClean="0"/>
              <a:pPr/>
              <a:t>18/12/2021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232E640-B500-42C3-B098-B07C9F80A31F}"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BDF0D410-6516-4F0C-9961-A9622A04178A}" type="datetimeFigureOut">
              <a:rPr lang="el-GR" smtClean="0"/>
              <a:pPr/>
              <a:t>18/12/2021</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B232E640-B500-42C3-B098-B07C9F80A31F}"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DF0D410-6516-4F0C-9961-A9622A04178A}" type="datetimeFigureOut">
              <a:rPr lang="el-GR" smtClean="0"/>
              <a:pPr/>
              <a:t>18/12/2021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B232E640-B500-42C3-B098-B07C9F80A31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BDF0D410-6516-4F0C-9961-A9622A04178A}" type="datetimeFigureOut">
              <a:rPr lang="el-GR" smtClean="0"/>
              <a:pPr/>
              <a:t>18/12/2021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B232E640-B500-42C3-B098-B07C9F80A31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232E640-B500-42C3-B098-B07C9F80A31F}"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BDF0D410-6516-4F0C-9961-A9622A04178A}" type="datetimeFigureOut">
              <a:rPr lang="el-GR" smtClean="0"/>
              <a:pPr/>
              <a:t>18/12/2021</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B232E640-B500-42C3-B098-B07C9F80A31F}"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BDF0D410-6516-4F0C-9961-A9622A04178A}" type="datetimeFigureOut">
              <a:rPr lang="el-GR" smtClean="0"/>
              <a:pPr/>
              <a:t>18/12/2021</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DF0D410-6516-4F0C-9961-A9622A04178A}" type="datetimeFigureOut">
              <a:rPr lang="el-GR" smtClean="0"/>
              <a:pPr/>
              <a:t>18/12/2021</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232E640-B500-42C3-B098-B07C9F80A31F}"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pPr algn="l"/>
            <a:r>
              <a:rPr lang="el-GR" b="1" dirty="0" smtClean="0">
                <a:effectLst>
                  <a:outerShdw blurRad="38100" dist="38100" dir="2700000" algn="tl">
                    <a:srgbClr val="000000">
                      <a:alpha val="43137"/>
                    </a:srgbClr>
                  </a:outerShdw>
                </a:effectLst>
                <a:latin typeface="Arial" pitchFamily="34" charset="0"/>
                <a:cs typeface="Arial" pitchFamily="34" charset="0"/>
              </a:rPr>
              <a:t>ΟΣΙΟΣ  ΙΩΑΝΝΗΣ Ο ΚΑΛΥΒΙΤΗΣ</a:t>
            </a:r>
            <a:endParaRPr lang="el-GR" b="1" dirty="0">
              <a:effectLst>
                <a:outerShdw blurRad="38100" dist="38100" dir="2700000" algn="tl">
                  <a:srgbClr val="000000">
                    <a:alpha val="43137"/>
                  </a:srgbClr>
                </a:outerShdw>
              </a:effectLst>
              <a:latin typeface="Arial" pitchFamily="34" charset="0"/>
              <a:cs typeface="Arial" pitchFamily="34" charset="0"/>
            </a:endParaRPr>
          </a:p>
        </p:txBody>
      </p:sp>
      <p:pic>
        <p:nvPicPr>
          <p:cNvPr id="2050" name="Picture 2" descr="C:\Users\User\Documents\καλυβιτης\eikona-agios-ioannis-kalyvitis-web-800x800.jpg"/>
          <p:cNvPicPr>
            <a:picLocks noGrp="1" noChangeAspect="1" noChangeArrowheads="1"/>
          </p:cNvPicPr>
          <p:nvPr>
            <p:ph sz="half" idx="1"/>
          </p:nvPr>
        </p:nvPicPr>
        <p:blipFill>
          <a:blip r:embed="rId3" cstate="print"/>
          <a:stretch>
            <a:fillRect/>
          </a:stretch>
        </p:blipFill>
        <p:spPr bwMode="auto">
          <a:xfrm>
            <a:off x="301624" y="1693068"/>
            <a:ext cx="4484689" cy="4484689"/>
          </a:xfrm>
          <a:prstGeom prst="rect">
            <a:avLst/>
          </a:prstGeom>
          <a:noFill/>
        </p:spPr>
      </p:pic>
      <p:sp>
        <p:nvSpPr>
          <p:cNvPr id="8" name="7 - Θέση περιεχομένου"/>
          <p:cNvSpPr>
            <a:spLocks noGrp="1"/>
          </p:cNvSpPr>
          <p:nvPr>
            <p:ph sz="half" idx="2"/>
          </p:nvPr>
        </p:nvSpPr>
        <p:spPr/>
        <p:txBody>
          <a:bodyPr/>
          <a:lstStyle/>
          <a:p>
            <a:pPr>
              <a:buNone/>
            </a:pPr>
            <a:r>
              <a:rPr lang="el-GR" dirty="0" smtClean="0"/>
              <a:t>Κάθε χριστιανός είναι</a:t>
            </a:r>
          </a:p>
          <a:p>
            <a:pPr>
              <a:buNone/>
            </a:pPr>
            <a:r>
              <a:rPr lang="el-GR" dirty="0" smtClean="0"/>
              <a:t>αθλητής στο στίβο του</a:t>
            </a:r>
          </a:p>
          <a:p>
            <a:pPr>
              <a:buNone/>
            </a:pPr>
            <a:r>
              <a:rPr lang="el-GR" dirty="0" smtClean="0"/>
              <a:t>Πνευματικού αγώνα.</a:t>
            </a:r>
          </a:p>
          <a:p>
            <a:endParaRPr lang="el-GR" dirty="0" smtClean="0"/>
          </a:p>
          <a:p>
            <a:pPr>
              <a:buNone/>
            </a:pPr>
            <a:r>
              <a:rPr lang="el-GR" dirty="0" smtClean="0"/>
              <a:t>Ένας τέτοιος αθλητής</a:t>
            </a:r>
          </a:p>
          <a:p>
            <a:pPr>
              <a:buNone/>
            </a:pPr>
            <a:r>
              <a:rPr lang="el-GR" dirty="0" smtClean="0"/>
              <a:t>υπήρξε ο ΙΩΑΝΝΗΣ…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6" name="3 - Θέση περιεχομένου"/>
          <p:cNvSpPr>
            <a:spLocks noGrp="1"/>
          </p:cNvSpPr>
          <p:nvPr>
            <p:ph sz="quarter" idx="1"/>
          </p:nvPr>
        </p:nvSpPr>
        <p:spPr/>
        <p:txBody>
          <a:bodyPr numCol="1">
            <a:noAutofit/>
          </a:bodyPr>
          <a:lstStyle/>
          <a:p>
            <a:pPr algn="just">
              <a:buNone/>
            </a:pPr>
            <a:r>
              <a:rPr lang="el-GR" sz="1500" dirty="0" smtClean="0">
                <a:latin typeface="Arial" pitchFamily="34" charset="0"/>
                <a:cs typeface="Arial" pitchFamily="34" charset="0"/>
              </a:rPr>
              <a:t>       </a:t>
            </a:r>
            <a:endParaRPr lang="el-GR" sz="1500" dirty="0"/>
          </a:p>
        </p:txBody>
      </p:sp>
      <p:sp>
        <p:nvSpPr>
          <p:cNvPr id="8" name="7 - Ορθογώνιο"/>
          <p:cNvSpPr/>
          <p:nvPr/>
        </p:nvSpPr>
        <p:spPr>
          <a:xfrm>
            <a:off x="214282" y="1500174"/>
            <a:ext cx="8929718" cy="3293209"/>
          </a:xfrm>
          <a:prstGeom prst="rect">
            <a:avLst/>
          </a:prstGeom>
        </p:spPr>
        <p:txBody>
          <a:bodyPr wrap="square">
            <a:spAutoFit/>
          </a:bodyPr>
          <a:lstStyle/>
          <a:p>
            <a:pPr algn="just">
              <a:buNone/>
            </a:pPr>
            <a:r>
              <a:rPr lang="el-GR" sz="1600" dirty="0" smtClean="0">
                <a:latin typeface="Arial" pitchFamily="34" charset="0"/>
                <a:cs typeface="Arial" pitchFamily="34" charset="0"/>
              </a:rPr>
              <a:t>      Ο Ιωάννης  γεννήθηκε  στην  Κωνσταντινούπολη ήταν μόλις 17 χρονών όταν </a:t>
            </a:r>
            <a:r>
              <a:rPr lang="el-GR" sz="1600" dirty="0" err="1" smtClean="0">
                <a:latin typeface="Arial" pitchFamily="34" charset="0"/>
                <a:cs typeface="Arial" pitchFamily="34" charset="0"/>
              </a:rPr>
              <a:t>εκοιμήθει</a:t>
            </a:r>
            <a:r>
              <a:rPr lang="el-GR" sz="1600" dirty="0" smtClean="0">
                <a:latin typeface="Arial" pitchFamily="34" charset="0"/>
                <a:cs typeface="Arial" pitchFamily="34" charset="0"/>
              </a:rPr>
              <a:t>. </a:t>
            </a:r>
          </a:p>
          <a:p>
            <a:pPr>
              <a:buNone/>
            </a:pPr>
            <a:r>
              <a:rPr lang="el-GR" sz="1600" dirty="0" smtClean="0">
                <a:latin typeface="Arial" pitchFamily="34" charset="0"/>
                <a:cs typeface="Arial" pitchFamily="34" charset="0"/>
              </a:rPr>
              <a:t> Ο Ιωάννης είχε εξαιρετική μόρφωση από τα 12 του χρόνια. Ήθελε να πάει στο μοναστήρι, να γίνει ασκητής και έτσι ζήτησε από την οικογένεια του, να του αγοράσουν ένα ευαγγέλιο και έφυγε κρυφά από τους γονείς του. Μια μέρα που θα πήγαινε στο σχολειό κατάφερε να φύγει  για το μοναστήρι  χωρίς να πει τίποτα στους γονείς του .Οι γονείς του ,τον έψαχναν παντού και δεν τον έβρισκαν πουθενά . Με δάκρυα στα μάτια πίστεψαν ότι ο Ιωάννης τους ,έχει πάθει κάτι κακό .Με αυτό τον πόνο ζούσαν για αρκετά χρόνια . Από την άλλη, ο Ιωάννης έκανε ασκητική ζωή, δεν έτρωγε παρά μόνο τις Κυριακές μετά την θεια κοινωνία και είχε τόσο πολύ αδυνατίσει που κανένας  δεν τον αναγνώριζε πλέον . Ο Ιωάννης άρχισε να έχει σκέψεις για τους γονείς του ,για τον τρόπο που έφυγε από κοντά τους  και έτσι αποφάσισε να γυρίσει πίσω . Βγαίνοντας από το μοναστήρι άλλαξε ρούχα με τα κουρέλια ενός </a:t>
            </a:r>
            <a:r>
              <a:rPr lang="el-GR" sz="1600" dirty="0" err="1" smtClean="0">
                <a:latin typeface="Arial" pitchFamily="34" charset="0"/>
                <a:cs typeface="Arial" pitchFamily="34" charset="0"/>
              </a:rPr>
              <a:t>ζητιάνου.Όταν</a:t>
            </a:r>
            <a:r>
              <a:rPr lang="el-GR" sz="1600" dirty="0" smtClean="0">
                <a:latin typeface="Arial" pitchFamily="34" charset="0"/>
                <a:cs typeface="Arial" pitchFamily="34" charset="0"/>
              </a:rPr>
              <a:t> έφτασε στην οικία του πατερά του,</a:t>
            </a:r>
          </a:p>
          <a:p>
            <a:pPr>
              <a:buNone/>
            </a:pPr>
            <a:r>
              <a:rPr lang="el-GR" sz="1600" dirty="0" smtClean="0">
                <a:latin typeface="Arial" pitchFamily="34" charset="0"/>
                <a:cs typeface="Arial" pitchFamily="34" charset="0"/>
              </a:rPr>
              <a:t> οι υπηρέτες τον λυπηθήκαν και τον φρόντισαν .Ο Κύριος του σπιτιού έδωσε την άδεια να του φτιάξουν μια καλύβα στην είσοδο μακριά από το σπίτι του. </a:t>
            </a:r>
            <a:endParaRPr lang="el-G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6" name="5 - Θέση περιεχομένου"/>
          <p:cNvSpPr>
            <a:spLocks noGrp="1"/>
          </p:cNvSpPr>
          <p:nvPr>
            <p:ph sz="quarter" idx="1"/>
          </p:nvPr>
        </p:nvSpPr>
        <p:spPr>
          <a:xfrm>
            <a:off x="285720" y="285728"/>
            <a:ext cx="8503920" cy="4786314"/>
          </a:xfrm>
        </p:spPr>
        <p:txBody>
          <a:bodyPr>
            <a:normAutofit/>
          </a:bodyPr>
          <a:lstStyle/>
          <a:p>
            <a:pPr>
              <a:buNone/>
            </a:pPr>
            <a:endParaRPr lang="el-GR" sz="1600" dirty="0" smtClean="0">
              <a:latin typeface="Arial" pitchFamily="34" charset="0"/>
              <a:cs typeface="Arial" pitchFamily="34" charset="0"/>
            </a:endParaRPr>
          </a:p>
          <a:p>
            <a:pPr>
              <a:buNone/>
            </a:pPr>
            <a:endParaRPr lang="el-GR" sz="1600" dirty="0" smtClean="0">
              <a:latin typeface="Arial" pitchFamily="34" charset="0"/>
              <a:cs typeface="Arial" pitchFamily="34" charset="0"/>
            </a:endParaRPr>
          </a:p>
          <a:p>
            <a:pPr>
              <a:buNone/>
            </a:pPr>
            <a:r>
              <a:rPr lang="el-GR" sz="1600" dirty="0" smtClean="0">
                <a:latin typeface="Arial" pitchFamily="34" charset="0"/>
                <a:cs typeface="Arial" pitchFamily="34" charset="0"/>
              </a:rPr>
              <a:t>        Η μητέρα του έβγαινε μια μέρα να πάει στην εκκλησία και τρόμαξε από την αγριότητα του προσώπου του και πρόσταξε το έξης: να μείνει κλεισμένος μέσα στην καλύβα του, γιατί αλλιώς θα τον διώξουν. Τρία ολόκληρα χρόνια ο Άγιος Ιωάννης έζησε έγκλειστος ,</a:t>
            </a:r>
          </a:p>
          <a:p>
            <a:pPr>
              <a:buNone/>
            </a:pPr>
            <a:r>
              <a:rPr lang="el-GR" sz="1600" dirty="0" smtClean="0">
                <a:latin typeface="Arial" pitchFamily="34" charset="0"/>
                <a:cs typeface="Arial" pitchFamily="34" charset="0"/>
              </a:rPr>
              <a:t>     με περιφρόνηση των γονιών του και την κακομεταχείριση των υπηρετών και των περαστικών. Μια νύχτα εμφανίστηκε ο Χριστός και του είπε ότι σε τρεις ημέρες θα κοιμηθείς . Ο Ιωάννης, κάλεσε την μητέρα του, που μέχρι τώρα δεν ήξερε ότι ήταν ο γιος της, να την ευχαριστήσει για την φιλοξενία της και ζήτησε να ορκιστεί ότι θα ταφεί με τα ρούχα του στην καλύβα του και της προσέφερε το χρυσό ευαγγέλιο . Οι γονείς του τον ρώτησαν που βρήκε το χρυσό ευαγγέλιο του Ιωάννη  και εκείνος απάντησε: εγώ είμαι ο Ιωάννης,  ο γιος σας και τον αγκάλιασαν κλαίγοντας. Τα συναισθήματα των γονιών ήταν ανάμεικτα ,γιατί τον ξαναβρήκαν και θα τον ξανά έχαναν.</a:t>
            </a:r>
          </a:p>
          <a:p>
            <a:pPr>
              <a:buNone/>
            </a:pPr>
            <a:r>
              <a:rPr lang="el-GR" sz="1600" dirty="0" smtClean="0">
                <a:latin typeface="Arial" pitchFamily="34" charset="0"/>
                <a:cs typeface="Arial" pitchFamily="34" charset="0"/>
              </a:rPr>
              <a:t>       Η κηδεία έγινε στην καλύβα. Η μητέρα του ,ξέχασε τον όρκο της και παρήγγειλε λαμπρά χρυσοΰφαντα ενδύματα. Αλλά ,εκ του θαύματος σεισμός έγινε και βροντή ακούστηκε «βαλε τα ενδύματα του τα όποια έβγαλες»  τότε οι γονείς θυμηθήκαν τον όρκο και του ξανά έβαλαν τα ρούχα του ,τα οποία ήταν  ξεσκισμένα και κουρελιασμένα.</a:t>
            </a:r>
            <a:endParaRPr lang="el-G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28596" y="642918"/>
            <a:ext cx="5043494" cy="5786478"/>
          </a:xfrm>
          <a:noFill/>
          <a:ln>
            <a:solidFill>
              <a:schemeClr val="accent1"/>
            </a:solidFill>
          </a:ln>
        </p:spPr>
        <p:txBody>
          <a:bodyPr>
            <a:normAutofit fontScale="62500" lnSpcReduction="20000"/>
          </a:bodyPr>
          <a:lstStyle/>
          <a:p>
            <a:pPr algn="ctr">
              <a:buNone/>
            </a:pPr>
            <a:r>
              <a:rPr lang="el-GR" sz="3200" b="1" u="sng" dirty="0" smtClean="0">
                <a:latin typeface="Yu Gothic UI Semibold" pitchFamily="34" charset="-128"/>
                <a:ea typeface="Yu Gothic UI Semibold" pitchFamily="34" charset="-128"/>
                <a:cs typeface="Arial" pitchFamily="34" charset="0"/>
              </a:rPr>
              <a:t>ΗΘΙΚΟ ΔΙΔΑΓΜΑ</a:t>
            </a:r>
          </a:p>
          <a:p>
            <a:pPr algn="just">
              <a:buNone/>
            </a:pPr>
            <a:endParaRPr lang="el-GR" sz="2400" b="1" dirty="0" smtClean="0">
              <a:latin typeface="Arial" pitchFamily="34" charset="0"/>
              <a:ea typeface="Yu Gothic UI Semibold" pitchFamily="34" charset="-128"/>
              <a:cs typeface="Arial" pitchFamily="34" charset="0"/>
            </a:endParaRPr>
          </a:p>
          <a:p>
            <a:pPr algn="just">
              <a:buNone/>
            </a:pPr>
            <a:r>
              <a:rPr lang="el-GR" dirty="0" smtClean="0">
                <a:latin typeface="Arial" pitchFamily="34" charset="0"/>
                <a:ea typeface="Yu Gothic UI Semilight" pitchFamily="34" charset="-128"/>
                <a:cs typeface="Arial" pitchFamily="34" charset="0"/>
              </a:rPr>
              <a:t>         Εδώ βλέπουμε το παιδί που έφυγε κρυφά χωρίς να πει τίποτα στους γονείς του, με την νεανικότητα του να βρει το δρόμο του. Θα μπορούσε να είχε την υπομονή και το θάρρος να το πει στη οικογένεια του και να βρουν μια λύση όλοι μαζί και όχι να το σκάσει και να δώσει σκληρούς πόνους στους γονείς του, νομίζοντας ότι πέθανε. Μετά βλέπουμε ότι νοσταλγεί την οικογένεια του, με τους λογισμούς του. Κατάλαβε, ότι είχε δύο μεγάλες αγάπες. Την αγάπη για τον Χριστό και την αγάπη για την οικογένειά του. Αυτά τα δύο έπρεπε να τα συνδυάσει με κάποιον τρόπο.</a:t>
            </a:r>
          </a:p>
          <a:p>
            <a:pPr algn="just">
              <a:buNone/>
            </a:pPr>
            <a:r>
              <a:rPr lang="el-GR" dirty="0" smtClean="0">
                <a:latin typeface="Arial" pitchFamily="34" charset="0"/>
                <a:ea typeface="Yu Gothic UI Semilight" pitchFamily="34" charset="-128"/>
                <a:cs typeface="Arial" pitchFamily="34" charset="0"/>
              </a:rPr>
              <a:t>      Από την άλλη βλέπουμε μια μητέρα που δεν ακούει το παιδί της, τι ζητάει.</a:t>
            </a:r>
          </a:p>
          <a:p>
            <a:pPr algn="just">
              <a:buNone/>
            </a:pPr>
            <a:r>
              <a:rPr lang="el-GR" dirty="0" smtClean="0">
                <a:latin typeface="Arial" pitchFamily="34" charset="0"/>
                <a:ea typeface="Yu Gothic UI Semilight" pitchFamily="34" charset="-128"/>
                <a:cs typeface="Arial" pitchFamily="34" charset="0"/>
              </a:rPr>
              <a:t>      Πιστεύω, ότι οι γονείς πρέπει να μάθουν να ακούνε τα παιδιά τους ακόμα και για τα πιο δύσκολα προβλήματα.</a:t>
            </a:r>
          </a:p>
          <a:p>
            <a:pPr algn="ctr">
              <a:buNone/>
            </a:pPr>
            <a:r>
              <a:rPr lang="el-GR" b="1" dirty="0" smtClean="0">
                <a:latin typeface="Arial" pitchFamily="34" charset="0"/>
                <a:ea typeface="Yu Gothic UI Semibold" pitchFamily="34" charset="-128"/>
                <a:cs typeface="Arial" pitchFamily="34" charset="0"/>
              </a:rPr>
              <a:t>ΥΠΑΡΧΕΙ ΠΑΝΤΑ ΛΥΣΗ!</a:t>
            </a:r>
          </a:p>
          <a:p>
            <a:pPr algn="ctr">
              <a:buNone/>
            </a:pPr>
            <a:r>
              <a:rPr lang="el-GR" dirty="0" smtClean="0">
                <a:latin typeface="Arial" pitchFamily="34" charset="0"/>
                <a:ea typeface="Yu Gothic UI Semibold" pitchFamily="34" charset="-128"/>
                <a:cs typeface="Arial" pitchFamily="34" charset="0"/>
              </a:rPr>
              <a:t>Πρέπει</a:t>
            </a:r>
            <a:r>
              <a:rPr lang="el-GR" dirty="0" smtClean="0">
                <a:latin typeface="Yu Gothic UI Semibold" pitchFamily="34" charset="-128"/>
                <a:ea typeface="Yu Gothic UI Semibold" pitchFamily="34" charset="-128"/>
                <a:cs typeface="Arial" pitchFamily="34" charset="0"/>
              </a:rPr>
              <a:t> </a:t>
            </a:r>
            <a:r>
              <a:rPr lang="el-GR" dirty="0" smtClean="0">
                <a:latin typeface="Arial" pitchFamily="34" charset="0"/>
                <a:ea typeface="Yu Gothic UI Semibold" pitchFamily="34" charset="-128"/>
                <a:cs typeface="Arial" pitchFamily="34" charset="0"/>
              </a:rPr>
              <a:t>να μιλάμε με την οικογένεια μας και αν η οικογένεια μας δεν υπάρχει …τότε να μιλάμε με αυτούς που μπορούν να μας ακούσουν και να μας διδάξουν για το </a:t>
            </a:r>
            <a:r>
              <a:rPr lang="el-GR" b="1" dirty="0" smtClean="0">
                <a:latin typeface="Arial" pitchFamily="34" charset="0"/>
                <a:ea typeface="Yu Gothic UI Semibold" pitchFamily="34" charset="-128"/>
                <a:cs typeface="Arial" pitchFamily="34" charset="0"/>
              </a:rPr>
              <a:t>ΣΗΜΕΡΑ ΚΑΙ ΤΟ ΑΥΡΙΟ!</a:t>
            </a:r>
            <a:endParaRPr lang="el-GR" sz="3600" b="1" dirty="0" smtClean="0">
              <a:latin typeface="Yu Gothic UI Semibold" pitchFamily="34" charset="-128"/>
              <a:ea typeface="Yu Gothic UI Semibold" pitchFamily="34" charset="-128"/>
              <a:cs typeface="Arial" pitchFamily="34" charset="0"/>
            </a:endParaRPr>
          </a:p>
          <a:p>
            <a:pPr>
              <a:buNone/>
            </a:pPr>
            <a:endParaRPr lang="el-GR" sz="1900" b="1" u="sng" dirty="0" smtClean="0">
              <a:solidFill>
                <a:srgbClr val="0070C0"/>
              </a:solidFill>
            </a:endParaRPr>
          </a:p>
          <a:p>
            <a:pPr>
              <a:buNone/>
            </a:pPr>
            <a:endParaRPr lang="el-GR" sz="1900" b="1" u="sng" dirty="0" smtClean="0">
              <a:solidFill>
                <a:srgbClr val="0070C0"/>
              </a:solidFill>
            </a:endParaRPr>
          </a:p>
          <a:p>
            <a:pPr>
              <a:buNone/>
            </a:pPr>
            <a:r>
              <a:rPr lang="el-GR" sz="1900" b="1" u="sng" smtClean="0">
                <a:solidFill>
                  <a:srgbClr val="0070C0"/>
                </a:solidFill>
              </a:rPr>
              <a:t>                                                 ΜΑΛΛΙΑΡΗ </a:t>
            </a:r>
            <a:r>
              <a:rPr lang="el-GR" sz="1900" b="1" u="sng" dirty="0" smtClean="0">
                <a:solidFill>
                  <a:srgbClr val="0070C0"/>
                </a:solidFill>
              </a:rPr>
              <a:t>ΕΛΕΥΘΕΡΙΑ Γ3</a:t>
            </a:r>
            <a:endParaRPr lang="el-GR" sz="1900" b="1" u="sng" dirty="0">
              <a:solidFill>
                <a:srgbClr val="0070C0"/>
              </a:solidFill>
            </a:endParaRPr>
          </a:p>
        </p:txBody>
      </p:sp>
      <p:sp>
        <p:nvSpPr>
          <p:cNvPr id="6" name="5 - Θέση περιεχομένου"/>
          <p:cNvSpPr>
            <a:spLocks noGrp="1"/>
          </p:cNvSpPr>
          <p:nvPr>
            <p:ph sz="half" idx="2"/>
          </p:nvPr>
        </p:nvSpPr>
        <p:spPr>
          <a:xfrm>
            <a:off x="5715008" y="1428736"/>
            <a:ext cx="3124192" cy="4624592"/>
          </a:xfrm>
        </p:spPr>
        <p:txBody>
          <a:bodyPr>
            <a:normAutofit/>
          </a:bodyPr>
          <a:lstStyle/>
          <a:p>
            <a:pPr>
              <a:buNone/>
            </a:pPr>
            <a:endParaRPr lang="el-GR" sz="2000" b="1" dirty="0" smtClean="0"/>
          </a:p>
          <a:p>
            <a:pPr>
              <a:buNone/>
            </a:pPr>
            <a:endParaRPr lang="el-GR" sz="2000" b="1" dirty="0" smtClean="0"/>
          </a:p>
          <a:p>
            <a:pPr>
              <a:buNone/>
            </a:pPr>
            <a:r>
              <a:rPr lang="el-GR" sz="2000" b="1" dirty="0" smtClean="0"/>
              <a:t>Ο όσιος Ιωάννης ο </a:t>
            </a:r>
            <a:r>
              <a:rPr lang="el-GR" sz="2000" b="1" dirty="0" err="1" smtClean="0"/>
              <a:t>Καλυβίτης</a:t>
            </a:r>
            <a:r>
              <a:rPr lang="el-GR" sz="2000" b="1" dirty="0" smtClean="0"/>
              <a:t> </a:t>
            </a:r>
          </a:p>
          <a:p>
            <a:endParaRPr lang="el-GR" sz="2000" b="1" dirty="0" smtClean="0"/>
          </a:p>
          <a:p>
            <a:endParaRPr lang="el-GR" sz="2000" b="1" dirty="0" smtClean="0"/>
          </a:p>
          <a:p>
            <a:endParaRPr lang="el-GR" sz="2000" b="1" dirty="0" smtClean="0"/>
          </a:p>
          <a:p>
            <a:pPr>
              <a:buNone/>
            </a:pPr>
            <a:r>
              <a:rPr lang="el-GR" sz="2000" b="1" dirty="0" smtClean="0"/>
              <a:t>ΓΙΟΡΤΑΖΕΙ στις 15 ΙΑΝΟΥΑΡΙΟΥ</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169</TotalTime>
  <Words>676</Words>
  <Application>Microsoft Office PowerPoint</Application>
  <PresentationFormat>Προβολή στην οθόνη (4:3)</PresentationFormat>
  <Paragraphs>34</Paragraphs>
  <Slides>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Δημοτικός</vt:lpstr>
      <vt:lpstr>ΟΣΙΟΣ  ΙΩΑΝΝΗΣ Ο ΚΑΛΥΒΙΤΗΣ</vt:lpstr>
      <vt:lpstr>Διαφάνεια 2</vt:lpstr>
      <vt:lpstr>Διαφάνεια 3</vt:lpstr>
      <vt:lpstr>Διαφάνεια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57</cp:revision>
  <dcterms:created xsi:type="dcterms:W3CDTF">2021-12-12T09:49:40Z</dcterms:created>
  <dcterms:modified xsi:type="dcterms:W3CDTF">2021-12-18T11:05:15Z</dcterms:modified>
</cp:coreProperties>
</file>